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57BF9-CEE9-0616-2766-DDA5BED98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EC90C-8C9B-134E-A72B-0B24B4641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7DCF2-8043-577A-637A-BC5CA26AD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CD7E3-F3C6-A784-FB6B-CBBCC05CB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30684-399E-6FAA-9B84-33A0B2A4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3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FFCE-CD8B-5583-6E69-FDBB005A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6DA28-3ED0-0CD2-DAB3-CE0F08FD1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990DA-25B4-BDE9-9A85-16D45C516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971BB-F2E0-BB13-0FC0-EFB9844ED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364C7-8D10-81A8-8469-584BD002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37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44B6-EF87-CD4E-74BB-CD045205D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95863-03DE-EC43-34FA-7A57D2DD3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1F304-5412-4803-A4D6-5C4359937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05238-D03C-2A1F-84C3-86451A0BD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BA0D3-4015-04C4-4C5D-76E8226E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3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2DBB-7B8F-D947-25B8-7E7D748CB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A3AED-C3A0-07AB-7E25-75ED4359C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09DDA-2D45-0822-E75C-FDA775F4E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D4C8F-B3E0-FB1C-D4B2-99738EAA9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68948-9FD4-1E34-0C0D-6162F02C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8D78CD-4E1C-EE35-8375-EC3716209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7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5041A-CCA9-84A7-95D6-FDB88BF67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96EE3-425A-AEB6-634C-AF9A8968B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1B1F7-0C4A-20FA-7226-95B6B899B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05A699-B07D-FB30-12F8-20982071A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6D2C23-3833-314A-1ECE-47496E3B7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2BCB9B-4D62-91DC-1D54-F179B923D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48B121-94A1-4784-326B-5F7CE060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D17DBF-431D-24D0-6144-BEF9A102D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2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9C349-8724-F043-2ECC-DE5B10AF4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0E94C5-9991-3106-D431-CC88B671E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64A3E-7E3C-1A08-B900-AE1FFBC1B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482E6-C30E-6668-1BE7-929B8FA10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4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18FBC3-F147-75F4-C42A-8FB854E58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E580ED-2061-6C23-4404-094A97FDD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D336E-A10D-AAE3-FC82-1ADB6CBC8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0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D0C9-99C5-7BF7-7518-D30F36A9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E845C-6E2E-0991-4790-1B325D11D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C28EA-FDD7-07F9-2EBF-6E3405B9A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179F28-BA92-7564-9329-9E31E617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EE682-8D0E-4D10-AD89-2DEE75099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0677B-86EB-EA40-36E3-DE2A61CF3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35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59518-B45F-E9A5-E8D8-5C5E42C8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A51F4F-EA47-A56A-5370-F28FC3082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BDBE1-1239-2877-521E-C6ECC68E9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C9ED0-9105-088A-B97D-3B032FB15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CAFC2-DB1F-2ED9-30DC-293A9068C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2E241-952E-F8EB-AC09-18FB3377C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53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0F6C-D145-2537-B5AA-68E37434D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5A76F-E01E-496B-7216-41CBA4286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171F1-A7C2-8224-A52B-A515505C6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D0E6C-F5E9-9E00-EC94-A076109A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BDB44-738E-0A4B-8999-BEFA04BBC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4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3DE472-3C67-2AFD-6604-722CB2D21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C6DBAA-3C52-4D65-F3DE-6D47BA944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7ACA2-6364-F0A2-C955-2CCA14B74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AA7D5-6C0D-D595-0F36-E899A1FFD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6990E-0EBA-349E-AB81-C9C18B5F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8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296538-E702-0E84-1C5A-155FEB503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E35BF-8439-2279-F00F-C0C3C50AA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EDE34-BDBA-5602-9897-2CE6AC10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AE4C5-A300-4E62-BA7E-759F79CDF345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ED2D8-4CBD-F545-F4EE-C0604D2A8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EF345-CE4A-B3EB-5664-5A1FC66226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7BFFA-C8A0-4103-8271-6679FEED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3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u.ac.il/~tsirel/dump/Static/knowino.org/wiki/Pressure.html" TargetMode="External"/><Relationship Id="rId3" Type="http://schemas.openxmlformats.org/officeDocument/2006/relationships/hyperlink" Target="http://knowino.org/w/index.php?title=Helmholtz_free_energy&amp;action=edit&amp;redlink=1" TargetMode="External"/><Relationship Id="rId7" Type="http://schemas.openxmlformats.org/officeDocument/2006/relationships/hyperlink" Target="https://www.tau.ac.il/~tsirel/dump/Static/knowino.org/wiki/Entropy_(thermodynamics).html" TargetMode="External"/><Relationship Id="rId2" Type="http://schemas.openxmlformats.org/officeDocument/2006/relationships/hyperlink" Target="https://www.tau.ac.il/~tsirel/dump/Static/knowino.org/wiki/Internal_energ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u.ac.il/~tsirel/dump/Static/knowino.org/wiki/Temperature.html" TargetMode="External"/><Relationship Id="rId5" Type="http://schemas.openxmlformats.org/officeDocument/2006/relationships/hyperlink" Target="http://knowino.org/w/index.php?title=Gibbs_free_energy&amp;action=edit&amp;redlink=1" TargetMode="External"/><Relationship Id="rId4" Type="http://schemas.openxmlformats.org/officeDocument/2006/relationships/hyperlink" Target="https://www.tau.ac.il/~tsirel/dump/Static/knowino.org/wiki/Enthalpy.html" TargetMode="External"/><Relationship Id="rId9" Type="http://schemas.openxmlformats.org/officeDocument/2006/relationships/hyperlink" Target="http://knowino.org/w/index.php?title=Volume&amp;action=edit&amp;redlink=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D2BE-1DC5-B099-CB93-D01CB904D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45809"/>
            <a:ext cx="9144000" cy="1564716"/>
          </a:xfrm>
        </p:spPr>
        <p:txBody>
          <a:bodyPr>
            <a:normAutofit/>
          </a:bodyPr>
          <a:lstStyle/>
          <a:p>
            <a:pPr algn="l"/>
            <a:r>
              <a:rPr lang="en-US" sz="4800"/>
              <a:t>Maxwell’s Thermodynamic Relations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4A370-A156-386A-E32A-10DA3B724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7050"/>
            <a:ext cx="9144000" cy="572583"/>
          </a:xfrm>
        </p:spPr>
        <p:txBody>
          <a:bodyPr>
            <a:normAutofit/>
          </a:bodyPr>
          <a:lstStyle/>
          <a:p>
            <a:pPr algn="l"/>
            <a:endParaRPr lang="en-US" sz="2000"/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C66F2F30-5DC0-44A0-BFA6-E12F46ED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21">
            <a:extLst>
              <a:ext uri="{FF2B5EF4-FFF2-40B4-BE49-F238E27FC236}">
                <a16:creationId xmlns:a16="http://schemas.microsoft.com/office/drawing/2014/main" id="{85872F57-7F42-4F97-8391-DDC8D005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39" y="0"/>
            <a:ext cx="7094160" cy="2130952"/>
          </a:xfrm>
          <a:custGeom>
            <a:avLst/>
            <a:gdLst>
              <a:gd name="connsiteX0" fmla="*/ 4417853 w 7094160"/>
              <a:gd name="connsiteY0" fmla="*/ 0 h 2130952"/>
              <a:gd name="connsiteX1" fmla="*/ 7094160 w 7094160"/>
              <a:gd name="connsiteY1" fmla="*/ 0 h 2130952"/>
              <a:gd name="connsiteX2" fmla="*/ 7094160 w 7094160"/>
              <a:gd name="connsiteY2" fmla="*/ 2130552 h 2130952"/>
              <a:gd name="connsiteX3" fmla="*/ 5920619 w 7094160"/>
              <a:gd name="connsiteY3" fmla="*/ 2130552 h 2130952"/>
              <a:gd name="connsiteX4" fmla="*/ 5920619 w 7094160"/>
              <a:gd name="connsiteY4" fmla="*/ 2130952 h 2130952"/>
              <a:gd name="connsiteX5" fmla="*/ 2729249 w 7094160"/>
              <a:gd name="connsiteY5" fmla="*/ 2130952 h 2130952"/>
              <a:gd name="connsiteX6" fmla="*/ 2574304 w 7094160"/>
              <a:gd name="connsiteY6" fmla="*/ 2130952 h 2130952"/>
              <a:gd name="connsiteX7" fmla="*/ 0 w 7094160"/>
              <a:gd name="connsiteY7" fmla="*/ 2130952 h 2130952"/>
              <a:gd name="connsiteX8" fmla="*/ 983648 w 7094160"/>
              <a:gd name="connsiteY8" fmla="*/ 1 h 2130952"/>
              <a:gd name="connsiteX9" fmla="*/ 4417853 w 7094160"/>
              <a:gd name="connsiteY9" fmla="*/ 1 h 21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94160" h="2130952">
                <a:moveTo>
                  <a:pt x="4417853" y="0"/>
                </a:moveTo>
                <a:lnTo>
                  <a:pt x="7094160" y="0"/>
                </a:lnTo>
                <a:lnTo>
                  <a:pt x="7094160" y="2130552"/>
                </a:lnTo>
                <a:lnTo>
                  <a:pt x="5920619" y="2130552"/>
                </a:lnTo>
                <a:lnTo>
                  <a:pt x="5920619" y="2130952"/>
                </a:lnTo>
                <a:lnTo>
                  <a:pt x="2729249" y="2130952"/>
                </a:lnTo>
                <a:lnTo>
                  <a:pt x="2574304" y="2130952"/>
                </a:lnTo>
                <a:lnTo>
                  <a:pt x="0" y="2130952"/>
                </a:lnTo>
                <a:lnTo>
                  <a:pt x="983648" y="1"/>
                </a:lnTo>
                <a:lnTo>
                  <a:pt x="4417853" y="1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04DC2037-48A0-4F22-B9D4-8EAEBC78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49721" y="4682920"/>
            <a:ext cx="4522796" cy="2175080"/>
          </a:xfrm>
          <a:custGeom>
            <a:avLst/>
            <a:gdLst>
              <a:gd name="connsiteX0" fmla="*/ 3515449 w 4522796"/>
              <a:gd name="connsiteY0" fmla="*/ 0 h 2175080"/>
              <a:gd name="connsiteX1" fmla="*/ 0 w 4522796"/>
              <a:gd name="connsiteY1" fmla="*/ 0 h 2175080"/>
              <a:gd name="connsiteX2" fmla="*/ 0 w 4522796"/>
              <a:gd name="connsiteY2" fmla="*/ 2175080 h 2175080"/>
              <a:gd name="connsiteX3" fmla="*/ 4522796 w 4522796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175080">
                <a:moveTo>
                  <a:pt x="3515449" y="0"/>
                </a:moveTo>
                <a:lnTo>
                  <a:pt x="0" y="0"/>
                </a:lnTo>
                <a:lnTo>
                  <a:pt x="0" y="2175080"/>
                </a:lnTo>
                <a:lnTo>
                  <a:pt x="4522796" y="21750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14" name="Freeform 22">
            <a:extLst>
              <a:ext uri="{FF2B5EF4-FFF2-40B4-BE49-F238E27FC236}">
                <a16:creationId xmlns:a16="http://schemas.microsoft.com/office/drawing/2014/main" id="{0006CBFD-ADA0-43D1-9332-9C34CA1C7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2920"/>
            <a:ext cx="5925190" cy="2175080"/>
          </a:xfrm>
          <a:custGeom>
            <a:avLst/>
            <a:gdLst>
              <a:gd name="connsiteX0" fmla="*/ 1007347 w 5925190"/>
              <a:gd name="connsiteY0" fmla="*/ 0 h 2175080"/>
              <a:gd name="connsiteX1" fmla="*/ 5925190 w 5925190"/>
              <a:gd name="connsiteY1" fmla="*/ 0 h 2175080"/>
              <a:gd name="connsiteX2" fmla="*/ 5925190 w 5925190"/>
              <a:gd name="connsiteY2" fmla="*/ 2175080 h 2175080"/>
              <a:gd name="connsiteX3" fmla="*/ 0 w 5925190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5080">
                <a:moveTo>
                  <a:pt x="1007347" y="0"/>
                </a:moveTo>
                <a:lnTo>
                  <a:pt x="5925190" y="0"/>
                </a:lnTo>
                <a:lnTo>
                  <a:pt x="5925190" y="2175080"/>
                </a:lnTo>
                <a:lnTo>
                  <a:pt x="0" y="21750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 25">
            <a:extLst>
              <a:ext uri="{FF2B5EF4-FFF2-40B4-BE49-F238E27FC236}">
                <a16:creationId xmlns:a16="http://schemas.microsoft.com/office/drawing/2014/main" id="{2B931666-F28F-45F3-A074-66D2272D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2920"/>
            <a:ext cx="7114535" cy="2175080"/>
          </a:xfrm>
          <a:custGeom>
            <a:avLst/>
            <a:gdLst>
              <a:gd name="connsiteX0" fmla="*/ 0 w 7114535"/>
              <a:gd name="connsiteY0" fmla="*/ 0 h 2175080"/>
              <a:gd name="connsiteX1" fmla="*/ 1189345 w 7114535"/>
              <a:gd name="connsiteY1" fmla="*/ 0 h 2175080"/>
              <a:gd name="connsiteX2" fmla="*/ 7114535 w 7114535"/>
              <a:gd name="connsiteY2" fmla="*/ 0 h 2175080"/>
              <a:gd name="connsiteX3" fmla="*/ 6107188 w 7114535"/>
              <a:gd name="connsiteY3" fmla="*/ 2175080 h 2175080"/>
              <a:gd name="connsiteX4" fmla="*/ 1189345 w 7114535"/>
              <a:gd name="connsiteY4" fmla="*/ 2175080 h 2175080"/>
              <a:gd name="connsiteX5" fmla="*/ 0 w 7114535"/>
              <a:gd name="connsiteY5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4535" h="2175080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107188" y="2175080"/>
                </a:lnTo>
                <a:lnTo>
                  <a:pt x="1189345" y="2175080"/>
                </a:lnTo>
                <a:lnTo>
                  <a:pt x="0" y="2175080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38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EC499-A543-4883-D459-19FAE8E2F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434" y="2255037"/>
            <a:ext cx="10530236" cy="4019154"/>
          </a:xfrm>
        </p:spPr>
        <p:txBody>
          <a:bodyPr anchor="t">
            <a:normAutofit fontScale="55000" lnSpcReduction="20000"/>
          </a:bodyPr>
          <a:lstStyle/>
          <a:p>
            <a:pPr marL="0" indent="0">
              <a:buNone/>
            </a:pPr>
            <a:endParaRPr lang="en-US" sz="16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4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Maxwell's relations</a:t>
            </a:r>
            <a:r>
              <a:rPr lang="en-US" sz="42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are a set of equations in thermodynamics which are derivable from the symmetry of second derivatives and from the definitions of the thermodynamic potentials (</a:t>
            </a:r>
            <a:r>
              <a:rPr lang="en-US" sz="4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U,H,F,G</a:t>
            </a:r>
            <a:r>
              <a:rPr lang="en-US" sz="42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endParaRPr lang="en-US" sz="4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sz="4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characteristic functions are: </a:t>
            </a:r>
            <a:r>
              <a:rPr lang="en-US" sz="4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42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/>
              </a:rPr>
              <a:t>internal energy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 </a:t>
            </a:r>
            <a:r>
              <a:rPr lang="en-US" sz="4200" i="1" dirty="0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4200" b="0" i="0" u="none" strike="noStrike" dirty="0">
                <a:solidFill>
                  <a:srgbClr val="BA0000"/>
                </a:solidFill>
                <a:effectLst/>
                <a:latin typeface="Arial" panose="020B0604020202020204" pitchFamily="34" charset="0"/>
                <a:hlinkClick r:id="rId3" tooltip="Helmholtz free energy (page does not exist)"/>
              </a:rPr>
              <a:t>Helmholtz free energy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 </a:t>
            </a:r>
            <a:r>
              <a:rPr lang="en-US" sz="4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42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/>
              </a:rPr>
              <a:t>enthalpy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and </a:t>
            </a:r>
            <a:r>
              <a:rPr lang="en-US" sz="4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4200" b="0" i="0" u="none" strike="noStrike" dirty="0">
                <a:solidFill>
                  <a:srgbClr val="BA0000"/>
                </a:solidFill>
                <a:effectLst/>
                <a:latin typeface="Arial" panose="020B0604020202020204" pitchFamily="34" charset="0"/>
                <a:hlinkClick r:id="rId5" tooltip="Gibbs free energy (page does not exist)"/>
              </a:rPr>
              <a:t>Gibbs free energy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 The thermodynamic parameters are: </a:t>
            </a:r>
            <a:r>
              <a:rPr lang="en-US" sz="4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42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6"/>
              </a:rPr>
              <a:t>temperature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 </a:t>
            </a:r>
            <a:r>
              <a:rPr lang="en-US" sz="4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42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7" tooltip="Entropy (thermodynamics)"/>
              </a:rPr>
              <a:t>entropy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 </a:t>
            </a:r>
            <a:r>
              <a:rPr lang="en-US" sz="4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42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8"/>
              </a:rPr>
              <a:t>pressure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and </a:t>
            </a:r>
            <a:r>
              <a:rPr lang="en-US" sz="4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4200" b="0" i="0" u="none" strike="noStrike" dirty="0">
                <a:solidFill>
                  <a:srgbClr val="BA0000"/>
                </a:solidFill>
                <a:effectLst/>
                <a:latin typeface="Arial" panose="020B0604020202020204" pitchFamily="34" charset="0"/>
                <a:hlinkClick r:id="rId9" tooltip="Volume (page does not exist)"/>
              </a:rPr>
              <a:t>volume</a:t>
            </a:r>
            <a:r>
              <a:rPr lang="en-US" sz="4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marL="0" indent="0">
              <a:buNone/>
            </a:pPr>
            <a:endParaRPr lang="en-US" sz="3000" b="0" i="0" dirty="0">
              <a:solidFill>
                <a:srgbClr val="4D5156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3000" dirty="0">
              <a:solidFill>
                <a:srgbClr val="4D5156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   </a:t>
            </a:r>
            <a:r>
              <a:rPr lang="en-US" sz="25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*</a:t>
            </a:r>
            <a:r>
              <a:rPr lang="en-US" sz="25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U,H,F,G</a:t>
            </a:r>
            <a:r>
              <a:rPr lang="en-US" sz="25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are known as  thermodynamic potentials because they play the same role in thermodynamics as the    potential energy plays in mechanics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74520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791AEB-67AD-49CD-694B-470AE5EF52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3467" y="713127"/>
                <a:ext cx="10905066" cy="546383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700" dirty="0"/>
                  <a:t> Change in internal energy is defined as</a:t>
                </a:r>
              </a:p>
              <a:p>
                <a:pPr marL="0" indent="0">
                  <a:buNone/>
                </a:pPr>
                <a:r>
                  <a:rPr lang="en-US" sz="1700" dirty="0"/>
                  <a:t>         </a:t>
                </a:r>
                <a:r>
                  <a:rPr lang="en-US" sz="1700" dirty="0" err="1"/>
                  <a:t>dU</a:t>
                </a:r>
                <a:r>
                  <a:rPr lang="en-US" sz="1700" dirty="0"/>
                  <a:t> =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700" dirty="0"/>
                  <a:t>Q-</a:t>
                </a:r>
                <a:r>
                  <a:rPr lang="en-US" sz="1700" dirty="0" err="1"/>
                  <a:t>dW</a:t>
                </a:r>
                <a:endParaRPr lang="en-US" sz="1700" dirty="0"/>
              </a:p>
              <a:p>
                <a:pPr marL="0" indent="0">
                  <a:buNone/>
                </a:pPr>
                <a:r>
                  <a:rPr lang="en-US" sz="1700" dirty="0"/>
                  <a:t>               =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700" dirty="0"/>
                  <a:t>Q –</a:t>
                </a:r>
                <a:r>
                  <a:rPr lang="en-US" sz="1700" dirty="0" err="1"/>
                  <a:t>PdV</a:t>
                </a:r>
                <a:r>
                  <a:rPr lang="en-US" sz="1700" dirty="0"/>
                  <a:t>                (first law of thermodynamics)</a:t>
                </a:r>
              </a:p>
              <a:p>
                <a:pPr marL="0" indent="0">
                  <a:buNone/>
                </a:pPr>
                <a:r>
                  <a:rPr lang="en-US" sz="1700" dirty="0"/>
                  <a:t>      According to 2</a:t>
                </a:r>
                <a:r>
                  <a:rPr lang="en-US" sz="1700" baseline="30000" dirty="0"/>
                  <a:t>nd</a:t>
                </a:r>
                <a:r>
                  <a:rPr lang="en-US" sz="1700" dirty="0"/>
                  <a:t> law of Thermodynamics </a:t>
                </a:r>
              </a:p>
              <a:p>
                <a:pPr marL="0" indent="0">
                  <a:buNone/>
                </a:pPr>
                <a:r>
                  <a:rPr lang="en-US" sz="1700" dirty="0"/>
                  <a:t>       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700" dirty="0"/>
                  <a:t>Q = </a:t>
                </a:r>
                <a:r>
                  <a:rPr lang="en-US" sz="1700" dirty="0" err="1"/>
                  <a:t>TdS</a:t>
                </a:r>
                <a:endParaRPr lang="en-US" sz="1700" dirty="0"/>
              </a:p>
              <a:p>
                <a:pPr marL="0" indent="0">
                  <a:buNone/>
                </a:pPr>
                <a:r>
                  <a:rPr lang="en-US" sz="1700" dirty="0"/>
                  <a:t>     Hence  </a:t>
                </a:r>
                <a:r>
                  <a:rPr lang="en-US" sz="1700" dirty="0" err="1"/>
                  <a:t>dU</a:t>
                </a:r>
                <a:r>
                  <a:rPr lang="en-US" sz="1700" dirty="0"/>
                  <a:t>= </a:t>
                </a:r>
                <a:r>
                  <a:rPr lang="en-US" sz="1700" dirty="0" err="1"/>
                  <a:t>TdS-PdV</a:t>
                </a:r>
                <a:endParaRPr lang="en-US" sz="1700" dirty="0"/>
              </a:p>
              <a:p>
                <a:pPr marL="0" indent="0">
                  <a:buNone/>
                </a:pPr>
                <a:r>
                  <a:rPr lang="en-US" sz="1700" dirty="0"/>
                  <a:t>Thus ,internal energy U is the function of entropy (S) and volume (V) of the </a:t>
                </a:r>
                <a:r>
                  <a:rPr lang="en-US" sz="1700" dirty="0" err="1"/>
                  <a:t>system.This</a:t>
                </a:r>
                <a:r>
                  <a:rPr lang="en-US" sz="1700" dirty="0"/>
                  <a:t> thermodynamic </a:t>
                </a:r>
                <a:r>
                  <a:rPr lang="en-US" sz="1700" dirty="0" err="1"/>
                  <a:t>fn</a:t>
                </a:r>
                <a:r>
                  <a:rPr lang="en-US" sz="1700" dirty="0"/>
                  <a:t> is written as U(S,V). </a:t>
                </a:r>
              </a:p>
              <a:p>
                <a:pPr marL="0" indent="0">
                  <a:buNone/>
                </a:pPr>
                <a:r>
                  <a:rPr lang="en-US" sz="1700" dirty="0"/>
                  <a:t>Also </a:t>
                </a:r>
                <a:r>
                  <a:rPr lang="en-US" sz="1700" dirty="0" err="1"/>
                  <a:t>dH</a:t>
                </a:r>
                <a:r>
                  <a:rPr lang="en-US" sz="1700" dirty="0"/>
                  <a:t> =</a:t>
                </a:r>
                <a:r>
                  <a:rPr lang="en-US" sz="1700" dirty="0" err="1"/>
                  <a:t>TdS</a:t>
                </a:r>
                <a:r>
                  <a:rPr lang="en-US" sz="1700" dirty="0"/>
                  <a:t> +</a:t>
                </a:r>
                <a:r>
                  <a:rPr lang="en-US" sz="1700" dirty="0" err="1"/>
                  <a:t>VdP</a:t>
                </a:r>
                <a:r>
                  <a:rPr lang="en-US" sz="1700" dirty="0"/>
                  <a:t> </a:t>
                </a:r>
              </a:p>
              <a:p>
                <a:pPr marL="0" indent="0">
                  <a:buNone/>
                </a:pPr>
                <a:r>
                  <a:rPr lang="en-US" sz="1700" dirty="0"/>
                  <a:t>         </a:t>
                </a:r>
                <a:r>
                  <a:rPr lang="en-US" sz="1700" dirty="0" err="1"/>
                  <a:t>dF</a:t>
                </a:r>
                <a:r>
                  <a:rPr lang="en-US" sz="1700" dirty="0"/>
                  <a:t> =- </a:t>
                </a:r>
                <a:r>
                  <a:rPr lang="en-US" sz="1700" dirty="0" err="1"/>
                  <a:t>PdV</a:t>
                </a:r>
                <a:r>
                  <a:rPr lang="en-US" sz="1700" dirty="0"/>
                  <a:t> – </a:t>
                </a:r>
                <a:r>
                  <a:rPr lang="en-US" sz="1700" dirty="0" err="1"/>
                  <a:t>SdT</a:t>
                </a:r>
                <a:endParaRPr lang="en-US" sz="1700" dirty="0"/>
              </a:p>
              <a:p>
                <a:pPr marL="0" indent="0">
                  <a:buNone/>
                </a:pPr>
                <a:r>
                  <a:rPr lang="en-US" sz="1700" dirty="0"/>
                  <a:t> and </a:t>
                </a:r>
                <a:r>
                  <a:rPr lang="en-US" sz="1700" dirty="0" err="1"/>
                  <a:t>dG</a:t>
                </a:r>
                <a:r>
                  <a:rPr lang="en-US" sz="1700" dirty="0"/>
                  <a:t> =  </a:t>
                </a:r>
                <a:r>
                  <a:rPr lang="en-US" sz="1700" dirty="0" err="1"/>
                  <a:t>VdP</a:t>
                </a:r>
                <a:r>
                  <a:rPr lang="en-US" sz="1700" dirty="0"/>
                  <a:t> –</a:t>
                </a:r>
                <a:r>
                  <a:rPr lang="en-US" sz="1700" dirty="0" err="1"/>
                  <a:t>SdT</a:t>
                </a:r>
                <a:endParaRPr lang="en-US" sz="1700" dirty="0"/>
              </a:p>
              <a:p>
                <a:pPr marL="0" indent="0">
                  <a:buNone/>
                </a:pPr>
                <a:r>
                  <a:rPr lang="en-US" sz="1700" dirty="0"/>
                  <a:t>Thus these thermodynamic potentials are written as H(S,P), F(V,T) and G(P,T).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791AEB-67AD-49CD-694B-470AE5EF52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3467" y="713127"/>
                <a:ext cx="10905066" cy="5463836"/>
              </a:xfrm>
              <a:blipFill>
                <a:blip r:embed="rId2"/>
                <a:stretch>
                  <a:fillRect l="-391" t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5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32E1D9-27FD-B802-7933-4C0748F224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64898" y="1698170"/>
                <a:ext cx="9283635" cy="451636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700" b="0" i="0" dirty="0">
                    <a:effectLst/>
                    <a:latin typeface="Arial" panose="020B0604020202020204" pitchFamily="34" charset="0"/>
                  </a:rPr>
                  <a:t>        As an example of a derivation, consider</a:t>
                </a:r>
              </a:p>
              <a:p>
                <a:pPr marL="0" indent="0">
                  <a:buNone/>
                </a:pPr>
                <a:r>
                  <a:rPr lang="en-US" sz="1700" dirty="0">
                    <a:latin typeface="Arial" panose="020B0604020202020204" pitchFamily="34" charset="0"/>
                  </a:rPr>
                  <a:t>      </a:t>
                </a:r>
              </a:p>
              <a:p>
                <a:pPr marL="0" indent="0">
                  <a:buNone/>
                </a:pPr>
                <a:r>
                  <a:rPr lang="en-US" sz="1700" dirty="0">
                    <a:latin typeface="Arial" panose="020B0604020202020204" pitchFamily="34" charset="0"/>
                  </a:rPr>
                  <a:t>         </a:t>
                </a:r>
                <a:r>
                  <a:rPr lang="en-US" sz="1700" dirty="0" err="1">
                    <a:latin typeface="Arial" panose="020B0604020202020204" pitchFamily="34" charset="0"/>
                  </a:rPr>
                  <a:t>dU</a:t>
                </a:r>
                <a:r>
                  <a:rPr lang="en-US" sz="1700" dirty="0">
                    <a:latin typeface="Arial" panose="020B0604020202020204" pitchFamily="34" charset="0"/>
                  </a:rPr>
                  <a:t> = </a:t>
                </a:r>
                <a:r>
                  <a:rPr lang="en-US" sz="1700" dirty="0" err="1">
                    <a:latin typeface="Arial" panose="020B0604020202020204" pitchFamily="34" charset="0"/>
                  </a:rPr>
                  <a:t>TdS</a:t>
                </a:r>
                <a:r>
                  <a:rPr lang="en-US" sz="1700" dirty="0">
                    <a:latin typeface="Arial" panose="020B0604020202020204" pitchFamily="34" charset="0"/>
                  </a:rPr>
                  <a:t> – </a:t>
                </a:r>
                <a:r>
                  <a:rPr lang="en-US" sz="1700" dirty="0" err="1">
                    <a:latin typeface="Arial" panose="020B0604020202020204" pitchFamily="34" charset="0"/>
                  </a:rPr>
                  <a:t>PdV</a:t>
                </a:r>
                <a:r>
                  <a:rPr lang="en-US" sz="1700" dirty="0">
                    <a:latin typeface="Arial" panose="020B0604020202020204" pitchFamily="34" charset="0"/>
                  </a:rPr>
                  <a:t>     …………….(1)</a:t>
                </a:r>
              </a:p>
              <a:p>
                <a:pPr marL="0" indent="0">
                  <a:buNone/>
                </a:pPr>
                <a:r>
                  <a:rPr lang="en-US" sz="1700" b="0" i="0" dirty="0">
                    <a:effectLst/>
                    <a:latin typeface="Arial" panose="020B0604020202020204" pitchFamily="34" charset="0"/>
                  </a:rPr>
                  <a:t>      </a:t>
                </a:r>
              </a:p>
              <a:p>
                <a:pPr marL="0" indent="0">
                  <a:buNone/>
                </a:pPr>
                <a:r>
                  <a:rPr lang="en-US" sz="1700" dirty="0">
                    <a:latin typeface="Arial" panose="020B0604020202020204" pitchFamily="34" charset="0"/>
                  </a:rPr>
                  <a:t>        </a:t>
                </a:r>
                <a:r>
                  <a:rPr lang="en-US" sz="1700" b="0" i="0" dirty="0">
                    <a:effectLst/>
                    <a:latin typeface="Arial" panose="020B0604020202020204" pitchFamily="34" charset="0"/>
                  </a:rPr>
                  <a:t> Since U = U(S,V)</a:t>
                </a:r>
              </a:p>
              <a:p>
                <a:pPr marL="0" indent="0">
                  <a:buNone/>
                </a:pPr>
                <a:r>
                  <a:rPr lang="en-US" sz="1700" b="0" i="0" dirty="0">
                    <a:effectLst/>
                    <a:latin typeface="Arial" panose="020B0604020202020204" pitchFamily="34" charset="0"/>
                  </a:rPr>
                  <a:t>        </a:t>
                </a:r>
              </a:p>
              <a:p>
                <a:pPr marL="0" indent="0">
                  <a:buNone/>
                </a:pPr>
                <a:r>
                  <a:rPr lang="en-US" sz="1700" dirty="0">
                    <a:latin typeface="Arial" panose="020B0604020202020204" pitchFamily="34" charset="0"/>
                  </a:rPr>
                  <a:t>        </a:t>
                </a:r>
                <a:r>
                  <a:rPr lang="en-US" sz="1700" b="0" i="0" dirty="0" err="1">
                    <a:effectLst/>
                    <a:latin typeface="Arial" panose="020B0604020202020204" pitchFamily="34" charset="0"/>
                  </a:rPr>
                  <a:t>dU</a:t>
                </a:r>
                <a:r>
                  <a:rPr lang="en-US" sz="1700" b="0" i="0" dirty="0">
                    <a:effectLst/>
                    <a:latin typeface="Arial" panose="020B0604020202020204" pitchFamily="34" charset="0"/>
                  </a:rPr>
                  <a:t> </a:t>
                </a:r>
                <a:r>
                  <a:rPr lang="en-US" sz="1700" dirty="0">
                    <a:latin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7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7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7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7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700" b="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1700" b="0" i="0" dirty="0" err="1">
                    <a:effectLst/>
                    <a:latin typeface="Arial" panose="020B0604020202020204" pitchFamily="34" charset="0"/>
                  </a:rPr>
                  <a:t>dS</a:t>
                </a:r>
                <a:r>
                  <a:rPr lang="en-US" sz="1700" b="0" i="0" dirty="0">
                    <a:effectLst/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7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7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7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7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7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700" b="0" i="0" dirty="0" err="1">
                    <a:effectLst/>
                    <a:latin typeface="Arial" panose="020B0604020202020204" pitchFamily="34" charset="0"/>
                  </a:rPr>
                  <a:t>dV</a:t>
                </a:r>
                <a:r>
                  <a:rPr lang="en-US" sz="1700" b="0" i="0" dirty="0">
                    <a:effectLst/>
                    <a:latin typeface="Arial" panose="020B0604020202020204" pitchFamily="34" charset="0"/>
                  </a:rPr>
                  <a:t> ……..(2)</a:t>
                </a:r>
              </a:p>
              <a:p>
                <a:pPr marL="0" indent="0">
                  <a:buNone/>
                </a:pPr>
                <a:r>
                  <a:rPr lang="en-US" sz="1700" dirty="0">
                    <a:latin typeface="Arial" panose="020B0604020202020204" pitchFamily="34" charset="0"/>
                  </a:rPr>
                  <a:t>  </a:t>
                </a:r>
              </a:p>
              <a:p>
                <a:pPr marL="0" indent="0">
                  <a:buNone/>
                </a:pPr>
                <a:r>
                  <a:rPr lang="en-US" sz="1700" dirty="0">
                    <a:latin typeface="Arial" panose="020B0604020202020204" pitchFamily="34" charset="0"/>
                  </a:rPr>
                  <a:t>      Comparing =n (1) and (2), we get</a:t>
                </a:r>
              </a:p>
              <a:p>
                <a:pPr marL="0" indent="0">
                  <a:buNone/>
                </a:pPr>
                <a:endParaRPr lang="en-US" sz="1700" b="0" i="0" dirty="0">
                  <a:effectLst/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7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>
                            <a:latin typeface="Cambria Math" panose="02040503050406030204" pitchFamily="18" charset="0"/>
                          </a:rPr>
                          <m:t>       </m:t>
                        </m:r>
                        <m:d>
                          <m:dPr>
                            <m:ctrlPr>
                              <a:rPr lang="en-US" sz="17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7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7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7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700" b="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1700" dirty="0"/>
                  <a:t>=T 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7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sz="17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7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7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700" dirty="0"/>
                  <a:t>= - P ……..…(3)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32E1D9-27FD-B802-7933-4C0748F224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64898" y="1698170"/>
                <a:ext cx="9283635" cy="4516361"/>
              </a:xfrm>
              <a:blipFill>
                <a:blip r:embed="rId2"/>
                <a:stretch>
                  <a:fillRect t="-1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91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83B046-C6E6-C500-02A4-765504493F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28799" y="1477108"/>
                <a:ext cx="9719733" cy="469985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600" dirty="0"/>
                  <a:t>    Since </a:t>
                </a:r>
                <a:r>
                  <a:rPr lang="en-US" sz="1600" dirty="0" err="1"/>
                  <a:t>dU</a:t>
                </a:r>
                <a:r>
                  <a:rPr lang="en-US" sz="1600" dirty="0"/>
                  <a:t> is perfect differential , so we can write</a:t>
                </a:r>
              </a:p>
              <a:p>
                <a:pPr marL="0" indent="0">
                  <a:buNone/>
                </a:pPr>
                <a:r>
                  <a:rPr lang="en-US" sz="1600" dirty="0"/>
                  <a:t>        </a:t>
                </a:r>
              </a:p>
              <a:p>
                <a:pPr marL="0" indent="0">
                  <a:buNone/>
                </a:pPr>
                <a:r>
                  <a:rPr lang="en-US" sz="1600" dirty="0"/>
                  <a:t>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den>
                    </m:f>
                    <m:sSub>
                      <m:sSub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16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6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6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600" dirty="0"/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6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r>
                  <a:rPr lang="en-US" sz="1600" dirty="0"/>
                  <a:t>      Using =n (3) , we get</a:t>
                </a:r>
              </a:p>
              <a:p>
                <a:pPr marL="0" indent="0">
                  <a:buNone/>
                </a:pPr>
                <a:r>
                  <a:rPr lang="en-US" sz="1600" dirty="0"/>
                  <a:t> </a:t>
                </a:r>
              </a:p>
              <a:p>
                <a:pPr marL="0" indent="0">
                  <a:buNone/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eqArr>
                          <m:eqArrPr>
                            <m:ctrlPr>
                              <a:rPr lang="en-US" sz="1600" b="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</a:rPr>
                              <m:t>             </m:t>
                            </m:r>
                          </m:e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</a:rPr>
                              <m:t>                      −</m:t>
                            </m:r>
                            <m:d>
                              <m:dPr>
                                <m:ctrlPr>
                                  <a:rPr lang="en-US" sz="16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𝑃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den>
                                </m:f>
                              </m:e>
                            </m:d>
                          </m:e>
                        </m:eqArr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6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6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marL="0" indent="0">
                  <a:buNone/>
                </a:pPr>
                <a:r>
                  <a:rPr lang="en-US" sz="1600" dirty="0"/>
                  <a:t>            </a:t>
                </a:r>
              </a:p>
              <a:p>
                <a:pPr marL="0" indent="0">
                  <a:buNone/>
                </a:pPr>
                <a:r>
                  <a:rPr lang="en-US" sz="1600" dirty="0"/>
                  <a:t>            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6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6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eqArr>
                          <m:eqArr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             </m:t>
                            </m:r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𝑃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den>
                                </m:f>
                              </m:e>
                            </m:d>
                          </m:e>
                        </m:eqAr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  <a:p>
                <a:pPr marL="0" indent="0">
                  <a:buNone/>
                </a:pPr>
                <a:r>
                  <a:rPr lang="en-US" sz="1600" dirty="0"/>
                  <a:t>        which is the first </a:t>
                </a:r>
                <a:r>
                  <a:rPr lang="en-US" sz="1600" dirty="0" err="1"/>
                  <a:t>Maxwell’S</a:t>
                </a:r>
                <a:r>
                  <a:rPr lang="en-US" sz="1600" dirty="0"/>
                  <a:t> relation</a:t>
                </a:r>
              </a:p>
              <a:p>
                <a:pPr marL="0" indent="0">
                  <a:buNone/>
                </a:pPr>
                <a:r>
                  <a:rPr lang="en-US" sz="1600" dirty="0"/>
                  <a:t>        In this way all the four Maxwell’s relations can be derived.</a:t>
                </a:r>
              </a:p>
              <a:p>
                <a:pPr marL="0" indent="0">
                  <a:buNone/>
                </a:pPr>
                <a:endParaRPr lang="en-US" sz="16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83B046-C6E6-C500-02A4-765504493F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28799" y="1477108"/>
                <a:ext cx="9719733" cy="4699855"/>
              </a:xfrm>
              <a:blipFill>
                <a:blip r:embed="rId2"/>
                <a:stretch>
                  <a:fillRect t="-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13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854C9207-D88B-0EB7-35D1-68D1E53A4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738714"/>
            <a:ext cx="10905066" cy="3380570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06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364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</vt:lpstr>
      <vt:lpstr>Calibri</vt:lpstr>
      <vt:lpstr>Calibri Light</vt:lpstr>
      <vt:lpstr>Cambria Math</vt:lpstr>
      <vt:lpstr>Office Theme</vt:lpstr>
      <vt:lpstr>Maxwell’s Thermodynamic Relations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Maxwell’s Thermodynamic Relations</dc:title>
  <dc:creator>Svastik   Kanwar</dc:creator>
  <cp:lastModifiedBy>Svastik   Kanwar</cp:lastModifiedBy>
  <cp:revision>14</cp:revision>
  <dcterms:created xsi:type="dcterms:W3CDTF">2022-07-18T08:20:15Z</dcterms:created>
  <dcterms:modified xsi:type="dcterms:W3CDTF">2022-07-18T16:01:22Z</dcterms:modified>
</cp:coreProperties>
</file>